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375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647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710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080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32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074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716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78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633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592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447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C2D2-D2E1-4A25-A2A0-E6403F01694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4CB24-B913-4710-A27E-1E7A15C3DC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239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213445" y="365125"/>
            <a:ext cx="1937982" cy="453741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شكل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18866"/>
            <a:ext cx="10515600" cy="55546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/>
              <a:t>نظام اللعب</a:t>
            </a:r>
          </a:p>
          <a:p>
            <a:pPr marL="0" indent="0" algn="ctr">
              <a:buNone/>
            </a:pPr>
            <a:r>
              <a:rPr lang="ar-SA" sz="2000" b="1" dirty="0"/>
              <a:t>القرعة</a:t>
            </a:r>
          </a:p>
          <a:p>
            <a:pPr marL="0" indent="0" algn="ctr">
              <a:buNone/>
            </a:pPr>
            <a:r>
              <a:rPr lang="ar-SA" sz="2000" dirty="0"/>
              <a:t>يقوم الحكم الأول قبل </a:t>
            </a:r>
            <a:r>
              <a:rPr lang="ar-SA" sz="2000" dirty="0" err="1" smtClean="0"/>
              <a:t>المبا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 </a:t>
            </a:r>
            <a:r>
              <a:rPr lang="ar-SA" sz="2000" dirty="0" err="1" smtClean="0"/>
              <a:t>بإج</a:t>
            </a:r>
            <a:r>
              <a:rPr lang="ar-IQ" sz="2000" dirty="0" smtClean="0"/>
              <a:t>راء</a:t>
            </a:r>
            <a:r>
              <a:rPr lang="ar-SA" sz="2000" dirty="0" smtClean="0"/>
              <a:t> </a:t>
            </a:r>
            <a:r>
              <a:rPr lang="ar-SA" sz="2000" dirty="0"/>
              <a:t>القرعة يتحدد بموجبها الإرسال </a:t>
            </a:r>
            <a:r>
              <a:rPr lang="ar-SA" sz="2000" dirty="0" smtClean="0"/>
              <a:t>الأول</a:t>
            </a:r>
            <a:r>
              <a:rPr lang="ar-IQ" sz="2000" dirty="0" smtClean="0"/>
              <a:t> </a:t>
            </a:r>
            <a:r>
              <a:rPr lang="ar-SA" sz="2000" dirty="0" smtClean="0"/>
              <a:t>وجانبي </a:t>
            </a:r>
            <a:r>
              <a:rPr lang="ar-SA" sz="2000" dirty="0"/>
              <a:t>الملعب في الشوط الأول.</a:t>
            </a:r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تقرر لعب الشوط الفاصل، فإنه يتم </a:t>
            </a:r>
            <a:r>
              <a:rPr lang="ar-SA" sz="2000" dirty="0" err="1" smtClean="0"/>
              <a:t>إج</a:t>
            </a:r>
            <a:r>
              <a:rPr lang="ar-IQ" sz="2000" dirty="0" smtClean="0"/>
              <a:t>راء</a:t>
            </a:r>
            <a:r>
              <a:rPr lang="ar-SA" sz="2000" dirty="0" smtClean="0"/>
              <a:t> </a:t>
            </a:r>
            <a:r>
              <a:rPr lang="ar-SA" sz="2000" dirty="0"/>
              <a:t>قرعة جديدة. </a:t>
            </a:r>
            <a:r>
              <a:rPr lang="ar-SA" sz="2000" dirty="0" smtClean="0"/>
              <a:t>تجرى </a:t>
            </a:r>
            <a:r>
              <a:rPr lang="ar-SA" sz="2000" dirty="0"/>
              <a:t>القرعة في حضور رئيسي الفريقين. </a:t>
            </a:r>
          </a:p>
          <a:p>
            <a:pPr marL="0" indent="0" algn="ctr">
              <a:buNone/>
            </a:pPr>
            <a:r>
              <a:rPr lang="ar-SA" sz="2000" dirty="0" smtClean="0"/>
              <a:t>يختار </a:t>
            </a:r>
            <a:r>
              <a:rPr lang="ar-SA" sz="2000" dirty="0"/>
              <a:t>الفائز بالقرعة:</a:t>
            </a:r>
          </a:p>
          <a:p>
            <a:pPr marL="0" indent="0" algn="ctr">
              <a:buNone/>
            </a:pPr>
            <a:r>
              <a:rPr lang="ar-SA" sz="2000" b="1" dirty="0" smtClean="0"/>
              <a:t>إما</a:t>
            </a:r>
            <a:r>
              <a:rPr lang="ar-IQ" sz="2000" b="1" dirty="0" smtClean="0"/>
              <a:t>/ </a:t>
            </a:r>
            <a:r>
              <a:rPr lang="ar-SA" sz="2000" dirty="0" smtClean="0"/>
              <a:t>الحق </a:t>
            </a:r>
            <a:r>
              <a:rPr lang="ar-SA" sz="2000" dirty="0"/>
              <a:t>في الإرسال أو </a:t>
            </a:r>
            <a:r>
              <a:rPr lang="ar-SA" sz="2000" dirty="0" err="1"/>
              <a:t>إستقبال</a:t>
            </a:r>
            <a:r>
              <a:rPr lang="ar-SA" sz="2000" dirty="0"/>
              <a:t> الإرسال. </a:t>
            </a:r>
          </a:p>
          <a:p>
            <a:pPr marL="0" indent="0" algn="ctr">
              <a:buNone/>
            </a:pPr>
            <a:r>
              <a:rPr lang="ar-SA" sz="2000" b="1" dirty="0" smtClean="0"/>
              <a:t>أو</a:t>
            </a:r>
            <a:r>
              <a:rPr lang="ar-IQ" sz="2000" b="1" dirty="0" smtClean="0"/>
              <a:t>/ </a:t>
            </a:r>
            <a:r>
              <a:rPr lang="ar-SA" sz="2000" dirty="0" smtClean="0"/>
              <a:t>جانب </a:t>
            </a:r>
            <a:r>
              <a:rPr lang="ar-SA" sz="2000" dirty="0"/>
              <a:t>الملعب</a:t>
            </a:r>
          </a:p>
          <a:p>
            <a:pPr marL="0" indent="0" algn="ctr">
              <a:buNone/>
            </a:pPr>
            <a:r>
              <a:rPr lang="ar-SA" sz="2000" dirty="0"/>
              <a:t>يأخذ الخاسر </a:t>
            </a:r>
            <a:r>
              <a:rPr lang="ar-SA" sz="2000" dirty="0" err="1"/>
              <a:t>الإختيار</a:t>
            </a:r>
            <a:r>
              <a:rPr lang="ar-SA" sz="2000" dirty="0"/>
              <a:t> المتبقي.</a:t>
            </a:r>
          </a:p>
          <a:p>
            <a:pPr marL="0" indent="0" algn="ctr">
              <a:buNone/>
            </a:pPr>
            <a:r>
              <a:rPr lang="ar-SA" sz="2000" b="1" dirty="0" smtClean="0"/>
              <a:t>فترة </a:t>
            </a:r>
            <a:r>
              <a:rPr lang="ar-SA" sz="2000" b="1" dirty="0"/>
              <a:t>الإحماء الرسمية</a:t>
            </a:r>
          </a:p>
          <a:p>
            <a:pPr marL="0" indent="0" algn="ctr">
              <a:buNone/>
            </a:pPr>
            <a:r>
              <a:rPr lang="ar-SA" sz="2000" dirty="0" smtClean="0"/>
              <a:t>قبل </a:t>
            </a:r>
            <a:r>
              <a:rPr lang="ar-SA" sz="2000" dirty="0" err="1" smtClean="0"/>
              <a:t>المبا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، </a:t>
            </a:r>
            <a:r>
              <a:rPr lang="ar-SA" sz="2000" dirty="0"/>
              <a:t>إذا كان لدى الفريقين ملعب آخر تحت تصرفهما مسبقاً، </a:t>
            </a:r>
            <a:r>
              <a:rPr lang="ar-SA" sz="2000" dirty="0" smtClean="0"/>
              <a:t>تعطى</a:t>
            </a:r>
            <a:r>
              <a:rPr lang="ar-IQ" sz="2000" dirty="0" smtClean="0"/>
              <a:t> </a:t>
            </a:r>
            <a:r>
              <a:rPr lang="ar-SA" sz="2000" dirty="0" smtClean="0"/>
              <a:t>فترة </a:t>
            </a:r>
            <a:r>
              <a:rPr lang="ar-SA" sz="2000" dirty="0"/>
              <a:t>إحماء 6 دقائق معاً عند الشبكة، </a:t>
            </a:r>
            <a:r>
              <a:rPr lang="ar-SA" sz="2000" dirty="0" err="1"/>
              <a:t>وٕاذا</a:t>
            </a:r>
            <a:r>
              <a:rPr lang="ar-SA" sz="2000" dirty="0"/>
              <a:t> لم يكن فإنه يحق لهما 10 دقائق.</a:t>
            </a:r>
          </a:p>
          <a:p>
            <a:pPr marL="0" indent="0" algn="ctr">
              <a:buNone/>
            </a:pPr>
            <a:r>
              <a:rPr lang="ar-SA" sz="2000" b="1" dirty="0"/>
              <a:t>لمسابقات الاتحاد الدولي لكرة الطائرة العالمية والرسمية، يسمح </a:t>
            </a:r>
            <a:r>
              <a:rPr lang="ar-SA" sz="2000" b="1" dirty="0" smtClean="0"/>
              <a:t>التسخين</a:t>
            </a:r>
            <a:r>
              <a:rPr lang="ar-IQ" sz="2000" b="1" dirty="0" smtClean="0"/>
              <a:t> </a:t>
            </a:r>
            <a:r>
              <a:rPr lang="ar-SA" sz="2000" b="1" dirty="0" smtClean="0"/>
              <a:t>على </a:t>
            </a:r>
            <a:r>
              <a:rPr lang="ar-SA" sz="2000" b="1" dirty="0"/>
              <a:t>الشبكة للفريقين معا لمدة 10 دقائق</a:t>
            </a:r>
            <a:r>
              <a:rPr lang="ar-SA" sz="2000" b="1" dirty="0" smtClean="0"/>
              <a:t>.</a:t>
            </a:r>
            <a:endParaRPr lang="ar-IQ" sz="2000" b="1" dirty="0" smtClean="0"/>
          </a:p>
          <a:p>
            <a:pPr marL="0" indent="0" algn="ctr">
              <a:buNone/>
            </a:pPr>
            <a:r>
              <a:rPr lang="ar-SA" sz="2000" dirty="0"/>
              <a:t>إذا طلب أي رئيس للفريق إحماء منفصل (على التوالي) عند الشبكة، </a:t>
            </a:r>
            <a:r>
              <a:rPr lang="ar-SA" sz="2000" dirty="0" smtClean="0"/>
              <a:t>فيجوز</a:t>
            </a:r>
            <a:r>
              <a:rPr lang="ar-IQ" sz="2000" dirty="0" smtClean="0"/>
              <a:t> </a:t>
            </a:r>
            <a:r>
              <a:rPr lang="ar-SA" sz="2000" dirty="0" smtClean="0"/>
              <a:t>. </a:t>
            </a:r>
            <a:r>
              <a:rPr lang="ar-SA" sz="2000" dirty="0"/>
              <a:t>للفريقين بذلك لثلاث دقائق أو خمس دقائق </a:t>
            </a:r>
            <a:r>
              <a:rPr lang="ar-SA" sz="2000" dirty="0" smtClean="0"/>
              <a:t>للفريق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في </a:t>
            </a:r>
            <a:r>
              <a:rPr lang="ar-SA" sz="2000" dirty="0"/>
              <a:t>حالة تعاقب فت ا رت الإحماء، يأخذ الفريق الذي له الإرسال الأول دوره </a:t>
            </a:r>
            <a:r>
              <a:rPr lang="ar-SA" sz="2000" dirty="0" smtClean="0"/>
              <a:t>أولا</a:t>
            </a:r>
            <a:r>
              <a:rPr lang="ar-IQ" sz="2000" dirty="0" smtClean="0"/>
              <a:t> </a:t>
            </a:r>
            <a:r>
              <a:rPr lang="ar-SA" sz="2000" dirty="0" smtClean="0"/>
              <a:t>عند </a:t>
            </a:r>
            <a:r>
              <a:rPr lang="ar-SA" sz="2000" dirty="0"/>
              <a:t>الشبكة.</a:t>
            </a:r>
          </a:p>
          <a:p>
            <a:pPr marL="0" indent="0" algn="ctr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5438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268036" y="365126"/>
            <a:ext cx="1978925" cy="603866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شكل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68992"/>
            <a:ext cx="10515600" cy="5207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/>
              <a:t>ترتيب </a:t>
            </a:r>
            <a:r>
              <a:rPr lang="ar-SA" sz="2000" b="1" dirty="0" err="1" smtClean="0"/>
              <a:t>الدوارن</a:t>
            </a:r>
            <a:r>
              <a:rPr lang="ar-SA" sz="2000" b="1" dirty="0" smtClean="0"/>
              <a:t> </a:t>
            </a:r>
            <a:r>
              <a:rPr lang="ar-SA" sz="2000" b="1" dirty="0"/>
              <a:t>الأساسي للفريق</a:t>
            </a:r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أن يتواجد دائما ستة لاعبين لكل فريق في الملعب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/>
              <a:t>يوضح الترتيب الأساسي للفريق ترتيب </a:t>
            </a:r>
            <a:r>
              <a:rPr lang="ar-SA" sz="2000" dirty="0" err="1" smtClean="0"/>
              <a:t>دوارن</a:t>
            </a:r>
            <a:r>
              <a:rPr lang="ar-SA" sz="2000" dirty="0" smtClean="0"/>
              <a:t> </a:t>
            </a:r>
            <a:r>
              <a:rPr lang="ar-SA" sz="2000" dirty="0"/>
              <a:t>اللاعبين في الملعب، </a:t>
            </a:r>
            <a:r>
              <a:rPr lang="ar-SA" sz="2000" dirty="0" smtClean="0"/>
              <a:t>ويجب</a:t>
            </a:r>
            <a:r>
              <a:rPr lang="ar-IQ" sz="2000" dirty="0" smtClean="0"/>
              <a:t> </a:t>
            </a:r>
            <a:r>
              <a:rPr lang="ar-SA" sz="2000" dirty="0" smtClean="0"/>
              <a:t>المحافظة </a:t>
            </a:r>
            <a:r>
              <a:rPr lang="ar-SA" sz="2000" dirty="0"/>
              <a:t>على هذا الترتيب طوال الشوط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قبل </a:t>
            </a:r>
            <a:r>
              <a:rPr lang="ar-SA" sz="2000" dirty="0"/>
              <a:t>بداية كل شوط يقدم المدرب ترتيب الدو ا رن الأساسي لفريقه على </a:t>
            </a:r>
            <a:r>
              <a:rPr lang="ar-SA" sz="2000" dirty="0" smtClean="0"/>
              <a:t>ورقة</a:t>
            </a:r>
            <a:r>
              <a:rPr lang="ar-IQ" sz="2000" dirty="0" smtClean="0"/>
              <a:t> </a:t>
            </a:r>
            <a:r>
              <a:rPr lang="ar-SA" sz="2000" dirty="0" smtClean="0"/>
              <a:t>ترتيب </a:t>
            </a:r>
            <a:r>
              <a:rPr lang="ar-SA" sz="2000" dirty="0"/>
              <a:t>الدو ا رن عن طريق جهاز إلكتروني إذا استخدم، وتسلم هذه </a:t>
            </a:r>
            <a:r>
              <a:rPr lang="ar-SA" sz="2000" dirty="0" smtClean="0"/>
              <a:t>الورقة</a:t>
            </a:r>
            <a:r>
              <a:rPr lang="ar-IQ" sz="2000" dirty="0" smtClean="0"/>
              <a:t> </a:t>
            </a:r>
            <a:r>
              <a:rPr lang="ar-SA" sz="2000" dirty="0" smtClean="0"/>
              <a:t>مستوفاة </a:t>
            </a:r>
            <a:r>
              <a:rPr lang="ar-SA" sz="2000" dirty="0"/>
              <a:t>وموقعه إلى الحكم الثاني أو المسجل أو إلكترونيا مباشرة إلى </a:t>
            </a:r>
            <a:r>
              <a:rPr lang="ar-SA" sz="2000" dirty="0" smtClean="0"/>
              <a:t>المسجل</a:t>
            </a:r>
            <a:r>
              <a:rPr lang="ar-IQ" sz="2000" dirty="0" smtClean="0"/>
              <a:t> </a:t>
            </a:r>
            <a:r>
              <a:rPr lang="ar-SA" sz="2000" dirty="0" err="1" smtClean="0"/>
              <a:t>اللالكتروني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اللاعبون </a:t>
            </a:r>
            <a:r>
              <a:rPr lang="ar-SA" sz="2000" dirty="0"/>
              <a:t>غير المسجلين في ترتيب الدو ا رن الأساسي للشوط هم البدلاء </a:t>
            </a:r>
            <a:r>
              <a:rPr lang="ar-SA" sz="2000" dirty="0" smtClean="0"/>
              <a:t>لذلك</a:t>
            </a:r>
            <a:r>
              <a:rPr lang="ar-IQ" sz="2000" dirty="0" smtClean="0"/>
              <a:t> </a:t>
            </a:r>
            <a:r>
              <a:rPr lang="ar-SA" sz="2000" dirty="0" smtClean="0"/>
              <a:t>الشوط </a:t>
            </a:r>
            <a:r>
              <a:rPr lang="ar-SA" sz="2000" dirty="0"/>
              <a:t>(ماعدا اللاعبان الح ا رن</a:t>
            </a:r>
            <a:r>
              <a:rPr lang="ar-SA" sz="2000" dirty="0" smtClean="0"/>
              <a:t>).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بمجرد </a:t>
            </a:r>
            <a:r>
              <a:rPr lang="ar-SA" sz="2000" dirty="0"/>
              <a:t>تسليم ورقة ترتيب الدو ا رن للحكم الثاني أو المسجل، لا يجوز </a:t>
            </a:r>
            <a:r>
              <a:rPr lang="ar-SA" sz="2000" dirty="0" smtClean="0"/>
              <a:t>السماح</a:t>
            </a:r>
            <a:r>
              <a:rPr lang="ar-IQ" sz="2000" dirty="0" smtClean="0"/>
              <a:t> </a:t>
            </a:r>
            <a:r>
              <a:rPr lang="ar-SA" sz="2000" dirty="0" smtClean="0"/>
              <a:t>بأي </a:t>
            </a:r>
            <a:r>
              <a:rPr lang="ar-SA" sz="2000" dirty="0"/>
              <a:t>تغيير بدون تبديل عادي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err="1" smtClean="0"/>
              <a:t>التعارضات</a:t>
            </a:r>
            <a:r>
              <a:rPr lang="ar-SA" sz="2000" dirty="0" smtClean="0"/>
              <a:t> </a:t>
            </a:r>
            <a:r>
              <a:rPr lang="ar-SA" sz="2000" dirty="0"/>
              <a:t>بين </a:t>
            </a:r>
            <a:r>
              <a:rPr lang="ar-SA" sz="2000" dirty="0" smtClean="0"/>
              <a:t>م</a:t>
            </a:r>
            <a:r>
              <a:rPr lang="ar-IQ" sz="2000" dirty="0" smtClean="0"/>
              <a:t>راكز</a:t>
            </a:r>
            <a:r>
              <a:rPr lang="ar-SA" sz="2000" dirty="0" smtClean="0"/>
              <a:t> </a:t>
            </a:r>
            <a:r>
              <a:rPr lang="ar-SA" sz="2000" dirty="0"/>
              <a:t>اللاعبين في الملعب وما في ورقة ترتيب الدو ا رن </a:t>
            </a:r>
            <a:r>
              <a:rPr lang="ar-SA" sz="2000" dirty="0" smtClean="0"/>
              <a:t>ي</a:t>
            </a:r>
            <a:r>
              <a:rPr lang="ar-IQ" sz="2000" dirty="0" smtClean="0"/>
              <a:t>راعى </a:t>
            </a:r>
            <a:r>
              <a:rPr lang="ar-SA" sz="2000" dirty="0" smtClean="0"/>
              <a:t>التالي: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عندما </a:t>
            </a:r>
            <a:r>
              <a:rPr lang="ar-SA" sz="2000" dirty="0"/>
              <a:t>يكتشف مثل هذا التعارض قبل بداية الشوط، يجب تصحيح </a:t>
            </a:r>
            <a:r>
              <a:rPr lang="ar-SA" sz="2000" dirty="0" smtClean="0"/>
              <a:t>م</a:t>
            </a:r>
            <a:r>
              <a:rPr lang="ar-IQ" sz="2000" dirty="0" smtClean="0"/>
              <a:t>مراكز </a:t>
            </a:r>
            <a:r>
              <a:rPr lang="ar-SA" sz="2000" dirty="0" smtClean="0"/>
              <a:t>اللاعبين </a:t>
            </a:r>
            <a:r>
              <a:rPr lang="ar-SA" sz="2000" dirty="0"/>
              <a:t>طبقا لما هو موجود بورقة ترتيب الدو ا رن، ولا يكون هناك </a:t>
            </a:r>
            <a:r>
              <a:rPr lang="ar-SA" sz="2000" dirty="0" smtClean="0"/>
              <a:t>ج</a:t>
            </a:r>
            <a:r>
              <a:rPr lang="ar-IQ" sz="2000" dirty="0" err="1" smtClean="0"/>
              <a:t>زا</a:t>
            </a:r>
            <a:r>
              <a:rPr lang="ar-SA" sz="2000" dirty="0" smtClean="0"/>
              <a:t>ء.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قبل </a:t>
            </a:r>
            <a:r>
              <a:rPr lang="ar-SA" sz="2000" dirty="0"/>
              <a:t>بداية الشوط إذا وجد لاعب في الملعب غير مسجل في ورقة </a:t>
            </a:r>
            <a:r>
              <a:rPr lang="ar-SA" sz="2000" dirty="0" smtClean="0"/>
              <a:t>ترتيب</a:t>
            </a:r>
            <a:r>
              <a:rPr lang="ar-IQ" sz="2000" dirty="0" smtClean="0"/>
              <a:t> </a:t>
            </a:r>
            <a:r>
              <a:rPr lang="ar-SA" sz="2000" dirty="0" smtClean="0"/>
              <a:t>الدو </a:t>
            </a:r>
            <a:r>
              <a:rPr lang="ar-SA" sz="2000" dirty="0"/>
              <a:t>ا رن لذلك الشوط، يجب تبديل هذا اللاعب طبقا لورقة ترتيب الدو ا رن، </a:t>
            </a:r>
            <a:r>
              <a:rPr lang="ar-SA" sz="2000" dirty="0" smtClean="0"/>
              <a:t>ولا</a:t>
            </a:r>
            <a:r>
              <a:rPr lang="ar-IQ" sz="2000" dirty="0" smtClean="0"/>
              <a:t> </a:t>
            </a:r>
            <a:r>
              <a:rPr lang="ar-SA" sz="2000" dirty="0" smtClean="0"/>
              <a:t>يكون </a:t>
            </a:r>
            <a:r>
              <a:rPr lang="ar-SA" sz="2000" dirty="0"/>
              <a:t>هناك </a:t>
            </a:r>
            <a:r>
              <a:rPr lang="ar-SA" sz="2000" dirty="0" smtClean="0"/>
              <a:t>ج</a:t>
            </a:r>
            <a:r>
              <a:rPr lang="ar-IQ" sz="2000" dirty="0" err="1" smtClean="0"/>
              <a:t>زاء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وعلى </a:t>
            </a:r>
            <a:r>
              <a:rPr lang="ar-SA" sz="2000" dirty="0"/>
              <a:t>أي حال، إذا أ ا رد المدرب في الإبقاء على مثل هذا اللاعب (اللاعبين</a:t>
            </a:r>
            <a:r>
              <a:rPr lang="ar-SA" sz="2000" dirty="0" smtClean="0"/>
              <a:t>)</a:t>
            </a:r>
            <a:r>
              <a:rPr lang="ar-IQ" sz="2000" dirty="0" smtClean="0"/>
              <a:t> </a:t>
            </a:r>
            <a:r>
              <a:rPr lang="ar-SA" sz="2000" dirty="0" smtClean="0"/>
              <a:t>غير </a:t>
            </a:r>
            <a:r>
              <a:rPr lang="ar-SA" sz="2000" dirty="0"/>
              <a:t>المسجل في الملعب، يجب عليه طلب تبديل (تبديلات) عادي عن </a:t>
            </a:r>
            <a:r>
              <a:rPr lang="ar-SA" sz="2000" dirty="0" smtClean="0"/>
              <a:t>طريق</a:t>
            </a:r>
            <a:r>
              <a:rPr lang="ar-IQ" sz="2000" dirty="0" smtClean="0"/>
              <a:t> </a:t>
            </a:r>
            <a:r>
              <a:rPr lang="ar-SA" sz="2000" dirty="0" smtClean="0"/>
              <a:t>استخدام </a:t>
            </a:r>
            <a:r>
              <a:rPr lang="ar-SA" sz="2000" dirty="0" err="1"/>
              <a:t>أشارة</a:t>
            </a:r>
            <a:r>
              <a:rPr lang="ar-SA" sz="2000" dirty="0"/>
              <a:t> اليد المعنية لذلك والذي سيسجل بعدئذ على استمارة التسجيل.</a:t>
            </a:r>
          </a:p>
          <a:p>
            <a:pPr marL="0" indent="0" algn="ctr">
              <a:buNone/>
            </a:pPr>
            <a:endParaRPr lang="ar-SA" sz="2000" dirty="0" smtClean="0"/>
          </a:p>
          <a:p>
            <a:pPr marL="0" indent="0" algn="ctr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42831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77218" y="365126"/>
            <a:ext cx="2033516" cy="603866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شكل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68992"/>
            <a:ext cx="10515600" cy="5207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 err="1"/>
              <a:t>وٕاذا</a:t>
            </a:r>
            <a:r>
              <a:rPr lang="ar-SA" sz="2000" dirty="0"/>
              <a:t> اكتشف تعارض فيما بعد بين </a:t>
            </a:r>
            <a:r>
              <a:rPr lang="ar-SA" sz="2000" dirty="0" smtClean="0"/>
              <a:t>م</a:t>
            </a:r>
            <a:r>
              <a:rPr lang="ar-IQ" sz="2000" dirty="0" smtClean="0"/>
              <a:t>راكز</a:t>
            </a:r>
            <a:r>
              <a:rPr lang="ar-SA" sz="2000" dirty="0" smtClean="0"/>
              <a:t> </a:t>
            </a:r>
            <a:r>
              <a:rPr lang="ar-SA" sz="2000" dirty="0"/>
              <a:t>اللاعبين وورقة ترتيب </a:t>
            </a:r>
            <a:r>
              <a:rPr lang="ar-SA" sz="2000" dirty="0" err="1" smtClean="0"/>
              <a:t>الدوارن</a:t>
            </a:r>
            <a:r>
              <a:rPr lang="ar-SA" sz="2000" dirty="0"/>
              <a:t>، يجب </a:t>
            </a:r>
            <a:r>
              <a:rPr lang="ar-SA" sz="2000" dirty="0" smtClean="0"/>
              <a:t>على</a:t>
            </a:r>
            <a:r>
              <a:rPr lang="ar-IQ" sz="2000" dirty="0" smtClean="0"/>
              <a:t> </a:t>
            </a:r>
            <a:r>
              <a:rPr lang="ar-SA" sz="2000" dirty="0" smtClean="0"/>
              <a:t>الفريق </a:t>
            </a:r>
            <a:r>
              <a:rPr lang="ar-SA" sz="2000" dirty="0" err="1"/>
              <a:t>المخطىء</a:t>
            </a:r>
            <a:r>
              <a:rPr lang="ar-SA" sz="2000" dirty="0"/>
              <a:t> العودة إلى </a:t>
            </a:r>
            <a:r>
              <a:rPr lang="ar-SA" sz="2000" dirty="0" smtClean="0"/>
              <a:t>الم</a:t>
            </a:r>
            <a:r>
              <a:rPr lang="ar-IQ" sz="2000" dirty="0" smtClean="0"/>
              <a:t>راكز</a:t>
            </a:r>
            <a:r>
              <a:rPr lang="ar-SA" sz="2000" dirty="0" smtClean="0"/>
              <a:t> </a:t>
            </a:r>
            <a:r>
              <a:rPr lang="ar-SA" sz="2000" dirty="0"/>
              <a:t>الصحيحة، وتبقى نقاط المنافس سارية </a:t>
            </a:r>
            <a:r>
              <a:rPr lang="ar-SA" sz="2000" dirty="0" smtClean="0"/>
              <a:t>بالإضافة</a:t>
            </a:r>
            <a:r>
              <a:rPr lang="ar-IQ" sz="2000" dirty="0" smtClean="0"/>
              <a:t> </a:t>
            </a:r>
            <a:r>
              <a:rPr lang="ar-SA" sz="2000" dirty="0" smtClean="0"/>
              <a:t>انه </a:t>
            </a:r>
            <a:r>
              <a:rPr lang="ar-SA" sz="2000" dirty="0"/>
              <a:t>يحصل على نقطة والإرسال التالي، ويجب إلغاء جميع النقاط المسجلة </a:t>
            </a:r>
            <a:r>
              <a:rPr lang="ar-SA" sz="2000" dirty="0" smtClean="0"/>
              <a:t>بواسطة</a:t>
            </a:r>
            <a:r>
              <a:rPr lang="ar-IQ" sz="2000" dirty="0" smtClean="0"/>
              <a:t> </a:t>
            </a:r>
            <a:r>
              <a:rPr lang="ar-SA" sz="2000" dirty="0" smtClean="0"/>
              <a:t>الفريق </a:t>
            </a:r>
            <a:r>
              <a:rPr lang="ar-SA" sz="2000" dirty="0"/>
              <a:t>عند الخطأ من اللحظة الصحيحة للخطأ حتى اكتشاف الخطأ.</a:t>
            </a:r>
          </a:p>
          <a:p>
            <a:pPr marL="0" indent="0" algn="ctr">
              <a:buNone/>
            </a:pPr>
            <a:r>
              <a:rPr lang="ar-SA" sz="2000" dirty="0" smtClean="0"/>
              <a:t>عندما </a:t>
            </a:r>
            <a:r>
              <a:rPr lang="ar-SA" sz="2000" dirty="0"/>
              <a:t>يتواجد اللاعب في الملعب ولكنه غير مسجل ضمن قائمة الفريق </a:t>
            </a:r>
            <a:r>
              <a:rPr lang="ar-SA" sz="2000" dirty="0" smtClean="0"/>
              <a:t>على</a:t>
            </a:r>
            <a:r>
              <a:rPr lang="ar-IQ" sz="2000" dirty="0" smtClean="0"/>
              <a:t> </a:t>
            </a:r>
            <a:r>
              <a:rPr lang="ar-SA" sz="2000" dirty="0" smtClean="0"/>
              <a:t>استمارة </a:t>
            </a:r>
            <a:r>
              <a:rPr lang="ar-SA" sz="2000" dirty="0"/>
              <a:t>التسجيل، تبقى نقاط المنافس سارية، بالإضافة انه يكسب </a:t>
            </a:r>
            <a:r>
              <a:rPr lang="ar-SA" sz="2000" dirty="0" smtClean="0"/>
              <a:t>نقطة</a:t>
            </a:r>
            <a:r>
              <a:rPr lang="ar-IQ" sz="2000" dirty="0" smtClean="0"/>
              <a:t> </a:t>
            </a:r>
            <a:r>
              <a:rPr lang="ar-SA" sz="2000" dirty="0" smtClean="0"/>
              <a:t>والإرسال</a:t>
            </a:r>
            <a:r>
              <a:rPr lang="ar-SA" sz="2000" dirty="0"/>
              <a:t>، والفريق المخطئ سيفقد جميع النقاط و/أو الأشواط ( 25 - صفر </a:t>
            </a:r>
            <a:r>
              <a:rPr lang="ar-SA" sz="2000" dirty="0" smtClean="0"/>
              <a:t>إذا</a:t>
            </a:r>
            <a:r>
              <a:rPr lang="ar-IQ" sz="2000" dirty="0" smtClean="0"/>
              <a:t> </a:t>
            </a:r>
            <a:r>
              <a:rPr lang="ar-SA" sz="2000" dirty="0" smtClean="0"/>
              <a:t>لزم </a:t>
            </a:r>
            <a:r>
              <a:rPr lang="ar-SA" sz="2000" dirty="0"/>
              <a:t>الأمر) المكتسبة منذ لحظة دخول اللاعب الغير مسجل إلى الملعب</a:t>
            </a:r>
            <a:r>
              <a:rPr lang="ar-SA" sz="2000" dirty="0" smtClean="0"/>
              <a:t>،</a:t>
            </a:r>
            <a:r>
              <a:rPr lang="ar-IQ" sz="2000" dirty="0" smtClean="0"/>
              <a:t> </a:t>
            </a:r>
            <a:r>
              <a:rPr lang="ar-SA" sz="2000" dirty="0" smtClean="0"/>
              <a:t>وسيتعين </a:t>
            </a:r>
            <a:r>
              <a:rPr lang="ar-SA" sz="2000" dirty="0"/>
              <a:t>تقديم ورقة ترتيب دو ا رن معدلة </a:t>
            </a:r>
            <a:r>
              <a:rPr lang="ar-SA" sz="2000" dirty="0" err="1"/>
              <a:t>وٕارسال</a:t>
            </a:r>
            <a:r>
              <a:rPr lang="ar-SA" sz="2000" dirty="0"/>
              <a:t> اللاعب المسجل الجديد </a:t>
            </a:r>
            <a:r>
              <a:rPr lang="ar-SA" sz="2000" dirty="0" smtClean="0"/>
              <a:t>إلى</a:t>
            </a:r>
            <a:r>
              <a:rPr lang="ar-IQ" sz="2000" dirty="0" smtClean="0"/>
              <a:t> </a:t>
            </a:r>
            <a:r>
              <a:rPr lang="ar-SA" sz="2000" dirty="0" smtClean="0"/>
              <a:t>الملعب </a:t>
            </a:r>
            <a:r>
              <a:rPr lang="ar-SA" sz="2000" dirty="0"/>
              <a:t>بمركز اللاعب الغير مسجل</a:t>
            </a:r>
            <a:r>
              <a:rPr lang="ar-SA" sz="2000" dirty="0" smtClean="0"/>
              <a:t>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b="1" dirty="0" smtClean="0"/>
              <a:t>الم</a:t>
            </a:r>
            <a:r>
              <a:rPr lang="ar-IQ" sz="2000" b="1" dirty="0" smtClean="0"/>
              <a:t>راكز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/>
              <a:t>في اللحظة التي تضرب بها الكرة بواسطة المرسل، يجب أن يكون كل </a:t>
            </a:r>
            <a:r>
              <a:rPr lang="ar-SA" sz="2000" dirty="0" smtClean="0"/>
              <a:t>فريق</a:t>
            </a:r>
            <a:r>
              <a:rPr lang="ar-IQ" sz="2000" dirty="0" smtClean="0"/>
              <a:t> </a:t>
            </a:r>
            <a:r>
              <a:rPr lang="ar-SA" sz="2000" dirty="0" smtClean="0"/>
              <a:t>داخل </a:t>
            </a:r>
            <a:r>
              <a:rPr lang="ar-SA" sz="2000" dirty="0"/>
              <a:t>ملعبه وفقا لترتيب الدو ا رن (فيما عدا المرسل).</a:t>
            </a:r>
          </a:p>
          <a:p>
            <a:pPr marL="0" indent="0" algn="ctr">
              <a:buNone/>
            </a:pPr>
            <a:r>
              <a:rPr lang="ar-SA" sz="2000" dirty="0" smtClean="0"/>
              <a:t>ترقم م</a:t>
            </a:r>
            <a:r>
              <a:rPr lang="ar-IQ" sz="2000" dirty="0" smtClean="0"/>
              <a:t>راكز</a:t>
            </a:r>
            <a:r>
              <a:rPr lang="ar-SA" sz="2000" dirty="0" smtClean="0"/>
              <a:t> </a:t>
            </a:r>
            <a:r>
              <a:rPr lang="ar-SA" sz="2000" dirty="0"/>
              <a:t>اللاعبين كالتالي:</a:t>
            </a:r>
          </a:p>
          <a:p>
            <a:pPr marL="0" indent="0" algn="ctr">
              <a:buNone/>
            </a:pPr>
            <a:r>
              <a:rPr lang="ar-SA" sz="2000" dirty="0" smtClean="0"/>
              <a:t>اللاعبون </a:t>
            </a:r>
            <a:r>
              <a:rPr lang="ar-SA" sz="2000" dirty="0"/>
              <a:t>الثلاثة على طول الشبكة هم لاعبو الصف الأمامي يشغلون </a:t>
            </a:r>
            <a:r>
              <a:rPr lang="ar-SA" sz="2000" dirty="0" smtClean="0"/>
              <a:t>الم</a:t>
            </a:r>
            <a:r>
              <a:rPr lang="ar-IQ" sz="2000" dirty="0" smtClean="0"/>
              <a:t>راكز/</a:t>
            </a:r>
            <a:r>
              <a:rPr lang="ar-SA" sz="2000" dirty="0" smtClean="0"/>
              <a:t>4 </a:t>
            </a:r>
            <a:r>
              <a:rPr lang="ar-SA" sz="2000" dirty="0"/>
              <a:t>(أمامي أيسر)، 3 (أمامي أوسط) و 2 (أمامي أيمن</a:t>
            </a:r>
            <a:r>
              <a:rPr lang="ar-SA" sz="2000" dirty="0" smtClean="0"/>
              <a:t>).</a:t>
            </a:r>
            <a:r>
              <a:rPr lang="ar-IQ" sz="2000" dirty="0" smtClean="0"/>
              <a:t> </a:t>
            </a:r>
            <a:r>
              <a:rPr lang="ar-SA" sz="2000" dirty="0" smtClean="0"/>
              <a:t>أما </a:t>
            </a:r>
            <a:r>
              <a:rPr lang="ar-SA" sz="2000" dirty="0"/>
              <a:t>الثلاثة الآخرون فهم لاعبو الصف الخلفي الذين يشغلون الم ا ركز 5 (</a:t>
            </a:r>
            <a:r>
              <a:rPr lang="ar-SA" sz="2000" dirty="0" smtClean="0"/>
              <a:t>خلفي</a:t>
            </a:r>
            <a:r>
              <a:rPr lang="ar-IQ" sz="2000" dirty="0" smtClean="0"/>
              <a:t> </a:t>
            </a:r>
            <a:r>
              <a:rPr lang="ar-SA" sz="2000" dirty="0" smtClean="0"/>
              <a:t>أيسر</a:t>
            </a:r>
            <a:r>
              <a:rPr lang="ar-SA" sz="2000" dirty="0"/>
              <a:t>)، 6 (خلفي أوسط) و 1 (خلفي أيمن).</a:t>
            </a:r>
          </a:p>
          <a:p>
            <a:pPr marL="0" indent="0" algn="ctr">
              <a:buNone/>
            </a:pPr>
            <a:r>
              <a:rPr lang="ar-SA" sz="2000" dirty="0" smtClean="0"/>
              <a:t>الصلة </a:t>
            </a:r>
            <a:r>
              <a:rPr lang="ar-SA" sz="2000" dirty="0"/>
              <a:t>بين </a:t>
            </a:r>
            <a:r>
              <a:rPr lang="ar-SA" sz="2000" dirty="0" smtClean="0"/>
              <a:t>م</a:t>
            </a:r>
            <a:r>
              <a:rPr lang="ar-IQ" sz="2000" dirty="0" smtClean="0"/>
              <a:t>راكز</a:t>
            </a:r>
            <a:r>
              <a:rPr lang="ar-SA" sz="2000" dirty="0" smtClean="0"/>
              <a:t> </a:t>
            </a:r>
            <a:r>
              <a:rPr lang="ar-SA" sz="2000" dirty="0"/>
              <a:t>اللاعبين</a:t>
            </a:r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على كل لاعب صف خلفي أن يكون في مركز أبعد من خط </a:t>
            </a:r>
            <a:r>
              <a:rPr lang="ar-SA" sz="2000" dirty="0" smtClean="0"/>
              <a:t>المنتصف</a:t>
            </a:r>
            <a:r>
              <a:rPr lang="ar-IQ" sz="2000" dirty="0" smtClean="0"/>
              <a:t> </a:t>
            </a:r>
            <a:r>
              <a:rPr lang="ar-SA" sz="2000" dirty="0" smtClean="0"/>
              <a:t>من </a:t>
            </a:r>
            <a:r>
              <a:rPr lang="ar-SA" sz="2000" dirty="0"/>
              <a:t>اللاعب المماثل له في الصف الأمامي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6029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ملء الشاشة</PresentationFormat>
  <Paragraphs>34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شكل اللعب</vt:lpstr>
      <vt:lpstr>شكل اللعب</vt:lpstr>
      <vt:lpstr>شكل اللعب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شكل اللعب</dc:title>
  <dc:creator>DR.Ahmed Saker 2O14</dc:creator>
  <cp:lastModifiedBy>DR.Ahmed Saker 2O14</cp:lastModifiedBy>
  <cp:revision>1</cp:revision>
  <dcterms:created xsi:type="dcterms:W3CDTF">2018-12-12T05:53:20Z</dcterms:created>
  <dcterms:modified xsi:type="dcterms:W3CDTF">2018-12-12T05:53:26Z</dcterms:modified>
</cp:coreProperties>
</file>